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5" r:id="rId4"/>
    <p:sldId id="301" r:id="rId5"/>
    <p:sldId id="302" r:id="rId6"/>
    <p:sldId id="303" r:id="rId7"/>
    <p:sldId id="258" r:id="rId8"/>
    <p:sldId id="259" r:id="rId9"/>
    <p:sldId id="260" r:id="rId10"/>
    <p:sldId id="264" r:id="rId11"/>
    <p:sldId id="304" r:id="rId12"/>
    <p:sldId id="261" r:id="rId13"/>
    <p:sldId id="262" r:id="rId14"/>
    <p:sldId id="274" r:id="rId15"/>
    <p:sldId id="275" r:id="rId16"/>
    <p:sldId id="276" r:id="rId17"/>
    <p:sldId id="267" r:id="rId18"/>
    <p:sldId id="268" r:id="rId19"/>
    <p:sldId id="269" r:id="rId20"/>
    <p:sldId id="278" r:id="rId21"/>
    <p:sldId id="279" r:id="rId22"/>
    <p:sldId id="273" r:id="rId23"/>
    <p:sldId id="270" r:id="rId24"/>
    <p:sldId id="281" r:id="rId25"/>
    <p:sldId id="282" r:id="rId26"/>
    <p:sldId id="283" r:id="rId27"/>
    <p:sldId id="284" r:id="rId28"/>
    <p:sldId id="285" r:id="rId29"/>
    <p:sldId id="286" r:id="rId30"/>
    <p:sldId id="292" r:id="rId31"/>
    <p:sldId id="287" r:id="rId32"/>
    <p:sldId id="288" r:id="rId33"/>
    <p:sldId id="290" r:id="rId34"/>
    <p:sldId id="289" r:id="rId35"/>
    <p:sldId id="297" r:id="rId36"/>
    <p:sldId id="296" r:id="rId37"/>
    <p:sldId id="294" r:id="rId38"/>
    <p:sldId id="293" r:id="rId39"/>
    <p:sldId id="298" r:id="rId40"/>
    <p:sldId id="299" r:id="rId41"/>
    <p:sldId id="295" r:id="rId42"/>
    <p:sldId id="271" r:id="rId43"/>
    <p:sldId id="300" r:id="rId44"/>
    <p:sldId id="272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7" autoAdjust="0"/>
    <p:restoredTop sz="94660"/>
  </p:normalViewPr>
  <p:slideViewPr>
    <p:cSldViewPr>
      <p:cViewPr>
        <p:scale>
          <a:sx n="70" d="100"/>
          <a:sy n="70" d="100"/>
        </p:scale>
        <p:origin x="-1374" y="-4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55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2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37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84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44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4207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815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8384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6899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999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90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AD1BA-6D60-409A-9E0D-DAF4D17D861D}" type="datetimeFigureOut">
              <a:rPr lang="ru-RU" smtClean="0"/>
              <a:t>18.09.2020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E7AE-1B94-42B8-B149-6ED17D0ED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83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6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 smtClean="0"/>
              <a:t>Администрация </a:t>
            </a:r>
            <a:r>
              <a:rPr lang="ru-RU" sz="3600" dirty="0" err="1" smtClean="0"/>
              <a:t>Красносельцевского</a:t>
            </a:r>
            <a:r>
              <a:rPr lang="ru-RU" sz="3600" dirty="0" smtClean="0"/>
              <a:t> сельского поселения</a:t>
            </a:r>
            <a:r>
              <a:rPr lang="en-US" sz="3600" dirty="0" smtClean="0"/>
              <a:t> </a:t>
            </a:r>
            <a:r>
              <a:rPr lang="ru-RU" sz="3600" dirty="0" smtClean="0"/>
              <a:t>совместно с ТОС «</a:t>
            </a:r>
            <a:r>
              <a:rPr lang="ru-RU" sz="3600" dirty="0" err="1" smtClean="0"/>
              <a:t>Красносельский</a:t>
            </a:r>
            <a:r>
              <a:rPr lang="ru-RU" sz="3600" dirty="0" smtClean="0"/>
              <a:t>"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2204864"/>
            <a:ext cx="8280920" cy="237626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Строительство пешеходной дорожки от улицы Волгоградская до переулка Центральный в селе </a:t>
            </a:r>
            <a:r>
              <a:rPr lang="ru-RU" dirty="0" err="1" smtClean="0">
                <a:solidFill>
                  <a:srgbClr val="FF0000"/>
                </a:solidFill>
              </a:rPr>
              <a:t>Красноселец</a:t>
            </a:r>
            <a:r>
              <a:rPr lang="ru-RU" dirty="0" smtClean="0">
                <a:solidFill>
                  <a:srgbClr val="FF0000"/>
                </a:solidFill>
              </a:rPr>
              <a:t> Быковского района Волгоградской области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99792" y="6093296"/>
            <a:ext cx="4595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с. Красноселец </a:t>
            </a:r>
            <a:r>
              <a:rPr lang="ru-RU" sz="3200" dirty="0" smtClean="0"/>
              <a:t>2020 год  </a:t>
            </a:r>
            <a:endParaRPr lang="ru-RU" dirty="0"/>
          </a:p>
        </p:txBody>
      </p:sp>
      <p:pic>
        <p:nvPicPr>
          <p:cNvPr id="6" name="любимый красноселец Петрунин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0"/>
                  <p14:bmkLst>
                    <p14:bmk name="Закладка 1" time="5000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19528" y="4780384"/>
            <a:ext cx="609600" cy="609600"/>
          </a:xfrm>
          <a:prstGeom prst="rect">
            <a:avLst/>
          </a:prstGeom>
        </p:spPr>
      </p:pic>
      <p:pic>
        <p:nvPicPr>
          <p:cNvPr id="2050" name="Picture 2" descr="C:\Users\Нургалиев\Desktop\герб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933056"/>
            <a:ext cx="1728192" cy="262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75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16632" y="1052736"/>
            <a:ext cx="298376" cy="8689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036496" cy="6165304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д</a:t>
            </a:r>
            <a:r>
              <a:rPr lang="ru-RU" sz="2800" dirty="0" smtClean="0"/>
              <a:t>ом </a:t>
            </a:r>
            <a:r>
              <a:rPr lang="ru-RU" sz="2800" dirty="0"/>
              <a:t>к</a:t>
            </a:r>
            <a:r>
              <a:rPr lang="ru-RU" sz="2800" dirty="0" smtClean="0"/>
              <a:t>ультуры с зоной отдыха и к детской </a:t>
            </a:r>
            <a:r>
              <a:rPr lang="ru-RU" sz="2800" dirty="0" smtClean="0"/>
              <a:t>площадке</a:t>
            </a:r>
            <a:r>
              <a:rPr lang="ru-RU" dirty="0" smtClean="0"/>
              <a:t>,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1" name="Picture 3" descr="C:\Users\Нургалиев\Desktop\Пешеходка\IMG_20200716_091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5889"/>
            <a:ext cx="9144000" cy="632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662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0728" y="626877"/>
            <a:ext cx="946448" cy="796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595"/>
            <a:ext cx="6707088" cy="6781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</a:t>
            </a:r>
            <a:r>
              <a:rPr lang="ru-RU" dirty="0" smtClean="0"/>
              <a:t> многоквартирным домам,</a:t>
            </a:r>
            <a:endParaRPr lang="ru-RU" dirty="0"/>
          </a:p>
        </p:txBody>
      </p:sp>
      <p:pic>
        <p:nvPicPr>
          <p:cNvPr id="35842" name="Picture 2" descr="C:\Users\Нургалиев\Desktop\Пешеходка\IMG_20200716_092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74427"/>
            <a:ext cx="8376931" cy="6282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7137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24744" y="476672"/>
            <a:ext cx="1594520" cy="101297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к магазинам, </a:t>
            </a:r>
            <a:endParaRPr lang="ru-RU" dirty="0"/>
          </a:p>
        </p:txBody>
      </p:sp>
      <p:pic>
        <p:nvPicPr>
          <p:cNvPr id="4098" name="Picture 2" descr="C:\Users\Nurgaliev\Favorites\Desktop\Пешеходка\IMG_20200716_0945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01431"/>
            <a:ext cx="8220405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1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988840" y="764704"/>
            <a:ext cx="2674640" cy="796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к администрации, </a:t>
            </a:r>
            <a:endParaRPr lang="ru-RU" dirty="0"/>
          </a:p>
        </p:txBody>
      </p:sp>
      <p:pic>
        <p:nvPicPr>
          <p:cNvPr id="1026" name="Picture 2" descr="C:\Users\Нургалиев\Desktop\IMG_20200717_0659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4136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83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36712" y="908720"/>
            <a:ext cx="586408" cy="796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"/>
            <a:ext cx="9144000" cy="2060848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Этим участком </a:t>
            </a:r>
            <a:r>
              <a:rPr lang="ru-RU" b="1" dirty="0" smtClean="0">
                <a:solidFill>
                  <a:schemeClr val="accent1"/>
                </a:solidFill>
              </a:rPr>
              <a:t>пользовалось </a:t>
            </a:r>
            <a:r>
              <a:rPr lang="ru-RU" b="1" dirty="0">
                <a:solidFill>
                  <a:schemeClr val="accent1"/>
                </a:solidFill>
              </a:rPr>
              <a:t>всё население </a:t>
            </a:r>
            <a:r>
              <a:rPr lang="ru-RU" b="1" dirty="0" smtClean="0">
                <a:solidFill>
                  <a:schemeClr val="accent1"/>
                </a:solidFill>
              </a:rPr>
              <a:t>поселка до начала строительства пешеходной дорожки</a:t>
            </a:r>
            <a:endParaRPr lang="ru-RU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Нургалиев\Desktop\Пешеходка\IMG-20200529-WA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9" y="1196752"/>
            <a:ext cx="4438168" cy="5633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06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7281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ru-RU" sz="2800" dirty="0" smtClean="0"/>
              <a:t>Особенность </a:t>
            </a:r>
            <a:r>
              <a:rPr lang="ru-RU" sz="2800" dirty="0"/>
              <a:t>этого маршрута в том, что часть переулка Центральный имеет грунтовое покрытие.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60032" y="4005064"/>
            <a:ext cx="3826768" cy="212109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Нургалиев\Desktop\Пешеходка\IMG-20200529-WA00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1001348"/>
            <a:ext cx="4392488" cy="585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85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Нургалиев\Desktop\Пешеходка\IMG-20200529-WA00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61235"/>
            <a:ext cx="5184576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6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00808" y="2132856"/>
            <a:ext cx="2232248" cy="78296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В </a:t>
            </a:r>
            <a:r>
              <a:rPr lang="ru-RU" dirty="0" smtClean="0">
                <a:solidFill>
                  <a:srgbClr val="00B050"/>
                </a:solidFill>
              </a:rPr>
              <a:t>осенне-весенние </a:t>
            </a:r>
            <a:r>
              <a:rPr lang="ru-RU" dirty="0" smtClean="0">
                <a:solidFill>
                  <a:srgbClr val="00B050"/>
                </a:solidFill>
              </a:rPr>
              <a:t>периоды преодолеть участок по данному маршруту между улицами Гагарина и Ленина сложно из-за естественного </a:t>
            </a:r>
            <a:r>
              <a:rPr lang="ru-RU" dirty="0" smtClean="0">
                <a:solidFill>
                  <a:srgbClr val="00B050"/>
                </a:solidFill>
              </a:rPr>
              <a:t>понижения </a:t>
            </a:r>
            <a:r>
              <a:rPr lang="ru-RU" dirty="0" smtClean="0">
                <a:solidFill>
                  <a:srgbClr val="00B050"/>
                </a:solidFill>
              </a:rPr>
              <a:t>рельефа и </a:t>
            </a:r>
            <a:r>
              <a:rPr lang="ru-RU" dirty="0" smtClean="0">
                <a:solidFill>
                  <a:srgbClr val="00B050"/>
                </a:solidFill>
              </a:rPr>
              <a:t>формирования </a:t>
            </a:r>
            <a:r>
              <a:rPr lang="ru-RU" dirty="0" smtClean="0">
                <a:solidFill>
                  <a:srgbClr val="00B050"/>
                </a:solidFill>
              </a:rPr>
              <a:t>больших луж.</a:t>
            </a:r>
          </a:p>
          <a:p>
            <a:pPr marL="0" indent="0" algn="ctr">
              <a:buNone/>
            </a:pPr>
            <a:r>
              <a:rPr lang="ru-RU" dirty="0">
                <a:solidFill>
                  <a:srgbClr val="00B050"/>
                </a:solidFill>
              </a:rPr>
              <a:t>	</a:t>
            </a:r>
            <a:r>
              <a:rPr lang="ru-RU" b="1" dirty="0" smtClean="0">
                <a:solidFill>
                  <a:srgbClr val="00B050"/>
                </a:solidFill>
              </a:rPr>
              <a:t>Решить эту проблему можно путем завоза грунта, </a:t>
            </a:r>
            <a:r>
              <a:rPr lang="ru-RU" b="1" dirty="0" smtClean="0">
                <a:solidFill>
                  <a:srgbClr val="00B050"/>
                </a:solidFill>
              </a:rPr>
              <a:t>планирования </a:t>
            </a:r>
            <a:r>
              <a:rPr lang="ru-RU" b="1" dirty="0" smtClean="0">
                <a:solidFill>
                  <a:srgbClr val="00B050"/>
                </a:solidFill>
              </a:rPr>
              <a:t>и </a:t>
            </a:r>
            <a:r>
              <a:rPr lang="ru-RU" b="1" dirty="0" smtClean="0">
                <a:solidFill>
                  <a:srgbClr val="00B050"/>
                </a:solidFill>
              </a:rPr>
              <a:t>строительства </a:t>
            </a:r>
            <a:r>
              <a:rPr lang="ru-RU" b="1" dirty="0" smtClean="0">
                <a:solidFill>
                  <a:srgbClr val="00B050"/>
                </a:solidFill>
              </a:rPr>
              <a:t>щебеночного покрытия</a:t>
            </a:r>
            <a:r>
              <a:rPr lang="ru-RU" dirty="0" smtClean="0">
                <a:solidFill>
                  <a:srgbClr val="00B050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>
                <a:solidFill>
                  <a:schemeClr val="accent3"/>
                </a:solidFill>
              </a:rPr>
              <a:t>	</a:t>
            </a:r>
          </a:p>
        </p:txBody>
      </p:sp>
      <p:pic>
        <p:nvPicPr>
          <p:cNvPr id="1026" name="Picture 2" descr="C:\Users\Нургалиев\Desktop\грун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2879"/>
            <a:ext cx="4043901" cy="2400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ургалиев\Desktop\щебен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901" y="4178493"/>
            <a:ext cx="5056517" cy="2295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3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275" y="2060848"/>
            <a:ext cx="9144000" cy="36724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Обустройство пешеходной дорожки,  значимого участка для перехода жителей села к врачебной амбулатории, и жителей </a:t>
            </a:r>
            <a:r>
              <a:rPr lang="ru-RU" dirty="0" smtClean="0">
                <a:solidFill>
                  <a:srgbClr val="FF0000"/>
                </a:solidFill>
              </a:rPr>
              <a:t>улиц  Тракторозаводская и </a:t>
            </a:r>
            <a:r>
              <a:rPr lang="ru-RU" dirty="0" smtClean="0">
                <a:solidFill>
                  <a:srgbClr val="FF0000"/>
                </a:solidFill>
              </a:rPr>
              <a:t>Волгоградская к </a:t>
            </a:r>
            <a:r>
              <a:rPr lang="ru-RU" dirty="0" smtClean="0">
                <a:solidFill>
                  <a:srgbClr val="FF0000"/>
                </a:solidFill>
              </a:rPr>
              <a:t>социально  </a:t>
            </a:r>
            <a:r>
              <a:rPr lang="ru-RU" dirty="0" smtClean="0">
                <a:solidFill>
                  <a:srgbClr val="FF0000"/>
                </a:solidFill>
              </a:rPr>
              <a:t>- значимым объектам, расположенным  в центральной части села.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6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Мероприятия по реализации проекта: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28800"/>
            <a:ext cx="9144000" cy="5229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B050"/>
                </a:solidFill>
              </a:rPr>
              <a:t>В процессе реализации настоящего проекта </a:t>
            </a:r>
            <a:r>
              <a:rPr lang="ru-RU" dirty="0" smtClean="0">
                <a:solidFill>
                  <a:srgbClr val="00B050"/>
                </a:solidFill>
              </a:rPr>
              <a:t>планируются </a:t>
            </a:r>
            <a:r>
              <a:rPr lang="ru-RU" dirty="0" smtClean="0">
                <a:solidFill>
                  <a:srgbClr val="00B050"/>
                </a:solidFill>
              </a:rPr>
              <a:t>мероприятия: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Проектные работы;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B050"/>
                </a:solidFill>
              </a:rPr>
              <a:t>Строительные работы</a:t>
            </a:r>
            <a:r>
              <a:rPr lang="ru-RU" dirty="0" smtClean="0">
                <a:solidFill>
                  <a:schemeClr val="accent3"/>
                </a:solidFill>
              </a:rPr>
              <a:t>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</a:rPr>
              <a:t>Инициатором и заявителем проекта является ТОС «</a:t>
            </a:r>
            <a:r>
              <a:rPr lang="ru-RU" dirty="0" err="1" smtClean="0">
                <a:solidFill>
                  <a:schemeClr val="tx2"/>
                </a:solidFill>
              </a:rPr>
              <a:t>Красносельский</a:t>
            </a:r>
            <a:r>
              <a:rPr lang="ru-RU" dirty="0" smtClean="0">
                <a:solidFill>
                  <a:schemeClr val="tx2"/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</a:rPr>
              <a:t>Подрядчик: </a:t>
            </a:r>
            <a:r>
              <a:rPr lang="ru-RU" dirty="0" smtClean="0">
                <a:solidFill>
                  <a:schemeClr val="tx2"/>
                </a:solidFill>
              </a:rPr>
              <a:t>ООО «Волгоградская Строительная Компания»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Дата начала реализации проекта: 25.03.2020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Дата окончания реализации проекта: 30.06.2020</a:t>
            </a:r>
          </a:p>
        </p:txBody>
      </p:sp>
    </p:spTree>
    <p:extLst>
      <p:ext uri="{BB962C8B-B14F-4D97-AF65-F5344CB8AC3E}">
        <p14:creationId xmlns:p14="http://schemas.microsoft.com/office/powerpoint/2010/main" val="26879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08720" y="1268760"/>
            <a:ext cx="874440" cy="7249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Описание проблемы и обоснование ее актуальности для сообщества</a:t>
            </a:r>
          </a:p>
          <a:p>
            <a:pPr marL="0" indent="0">
              <a:buNone/>
            </a:pPr>
            <a:r>
              <a:rPr lang="ru-RU" sz="2400" dirty="0" smtClean="0"/>
              <a:t>В </a:t>
            </a:r>
            <a:r>
              <a:rPr lang="ru-RU" sz="2400" dirty="0" smtClean="0"/>
              <a:t>селе Красноселец </a:t>
            </a:r>
            <a:r>
              <a:rPr lang="ru-RU" sz="2400" dirty="0" smtClean="0"/>
              <a:t>из десяти улиц твердое покрытие имеют восемь. Взаимное расположение: семь улиц параллельно и три перпендикулярно им.</a:t>
            </a:r>
          </a:p>
          <a:p>
            <a:pPr marL="0" indent="0">
              <a:buNone/>
            </a:pPr>
            <a:r>
              <a:rPr lang="ru-RU" sz="2400" dirty="0" smtClean="0"/>
              <a:t>На карте </a:t>
            </a:r>
            <a:r>
              <a:rPr lang="ru-RU" sz="2400" dirty="0" smtClean="0">
                <a:solidFill>
                  <a:srgbClr val="FF0000"/>
                </a:solidFill>
              </a:rPr>
              <a:t>красным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smtClean="0"/>
              <a:t>отмечен</a:t>
            </a:r>
            <a:r>
              <a:rPr lang="ru-RU" sz="2400" dirty="0"/>
              <a:t>а</a:t>
            </a:r>
            <a:r>
              <a:rPr lang="ru-RU" sz="2400" dirty="0" smtClean="0"/>
              <a:t> - пешеходная дорожка.</a:t>
            </a:r>
          </a:p>
        </p:txBody>
      </p:sp>
      <p:pic>
        <p:nvPicPr>
          <p:cNvPr id="1027" name="Picture 3" descr="C:\Users\Nurgaliev\Favorites\Desktop\карт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58341"/>
            <a:ext cx="6048672" cy="4171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00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876908"/>
              </p:ext>
            </p:extLst>
          </p:nvPr>
        </p:nvGraphicFramePr>
        <p:xfrm>
          <a:off x="0" y="18757"/>
          <a:ext cx="9144000" cy="38424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7984"/>
                <a:gridCol w="1656184"/>
                <a:gridCol w="3059832"/>
              </a:tblGrid>
              <a:tr h="1068742"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Проектные , изыскательские и другие подготовительные работы: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Сроки реализации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smtClean="0"/>
                        <a:t>Ответственный исполнитель</a:t>
                      </a:r>
                      <a:endParaRPr lang="ru-RU" sz="2200" dirty="0"/>
                    </a:p>
                  </a:txBody>
                  <a:tcPr/>
                </a:tc>
              </a:tr>
              <a:tr h="2701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План схема размещения пешеходного перехода на местности;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Проект строительства пешеходного перехода;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200" dirty="0" smtClean="0"/>
                        <a:t>Поиск</a:t>
                      </a:r>
                      <a:r>
                        <a:rPr lang="ru-RU" sz="2200" baseline="0" dirty="0" smtClean="0"/>
                        <a:t> оптимального варианта приобретения материалов</a:t>
                      </a:r>
                      <a:endParaRPr lang="ru-RU" sz="2200" dirty="0" smtClean="0"/>
                    </a:p>
                    <a:p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200" dirty="0" smtClean="0"/>
                    </a:p>
                    <a:p>
                      <a:endParaRPr lang="ru-RU" sz="2200" dirty="0" smtClean="0"/>
                    </a:p>
                    <a:p>
                      <a:r>
                        <a:rPr lang="ru-RU" sz="2200" dirty="0" smtClean="0"/>
                        <a:t>25.03.2020</a:t>
                      </a:r>
                    </a:p>
                    <a:p>
                      <a:endParaRPr lang="ru-RU" sz="2200" dirty="0" smtClean="0"/>
                    </a:p>
                    <a:p>
                      <a:r>
                        <a:rPr lang="ru-RU" sz="2200" dirty="0" smtClean="0"/>
                        <a:t>30.03.2020</a:t>
                      </a:r>
                    </a:p>
                    <a:p>
                      <a:endParaRPr lang="ru-RU" sz="2200" dirty="0" smtClean="0"/>
                    </a:p>
                    <a:p>
                      <a:r>
                        <a:rPr lang="ru-RU" sz="2200" dirty="0" smtClean="0"/>
                        <a:t>30.04.2020</a:t>
                      </a:r>
                      <a:endParaRPr lang="ru-RU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200" dirty="0" err="1" smtClean="0"/>
                        <a:t>Давлеталиева</a:t>
                      </a:r>
                      <a:r>
                        <a:rPr lang="ru-RU" sz="2200" dirty="0" smtClean="0"/>
                        <a:t> Л.Т.-главный</a:t>
                      </a:r>
                      <a:r>
                        <a:rPr lang="ru-RU" sz="2200" baseline="0" dirty="0" smtClean="0"/>
                        <a:t> специалист;</a:t>
                      </a:r>
                      <a:endParaRPr lang="ru-RU" sz="2200" dirty="0" smtClean="0"/>
                    </a:p>
                    <a:p>
                      <a:r>
                        <a:rPr lang="ru-RU" sz="2200" dirty="0" err="1" smtClean="0"/>
                        <a:t>Хлюнев</a:t>
                      </a:r>
                      <a:r>
                        <a:rPr lang="ru-RU" sz="2200" baseline="0" dirty="0" smtClean="0"/>
                        <a:t> А.К.- техник о имуществу и землепользованию;</a:t>
                      </a:r>
                    </a:p>
                    <a:p>
                      <a:r>
                        <a:rPr lang="ru-RU" sz="2200" baseline="0" dirty="0" smtClean="0"/>
                        <a:t>Томенко Л.И. – </a:t>
                      </a:r>
                      <a:r>
                        <a:rPr lang="ru-RU" sz="2200" baseline="0" dirty="0" err="1" smtClean="0"/>
                        <a:t>документовед</a:t>
                      </a:r>
                      <a:r>
                        <a:rPr lang="ru-RU" sz="2200" baseline="0" dirty="0" smtClean="0"/>
                        <a:t>.</a:t>
                      </a:r>
                      <a:endParaRPr lang="ru-RU" sz="2200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0" name="Picture 2" descr="C:\Users\Нургалиев\Desktop\люб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933463"/>
            <a:ext cx="1705978" cy="28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Нургалиев\Desktop\хлю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33463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Нургалиев\Desktop\то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33464"/>
            <a:ext cx="2193403" cy="291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86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8760" y="-243408"/>
            <a:ext cx="1306488" cy="868958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4385270"/>
              </p:ext>
            </p:extLst>
          </p:nvPr>
        </p:nvGraphicFramePr>
        <p:xfrm>
          <a:off x="1" y="34352"/>
          <a:ext cx="9114364" cy="2986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2344"/>
                <a:gridCol w="2106463"/>
                <a:gridCol w="2475557"/>
              </a:tblGrid>
              <a:tr h="700689">
                <a:tc>
                  <a:txBody>
                    <a:bodyPr/>
                    <a:lstStyle/>
                    <a:p>
                      <a:r>
                        <a:rPr lang="ru-RU" dirty="0" smtClean="0"/>
                        <a:t>Ремонтно</a:t>
                      </a:r>
                      <a:r>
                        <a:rPr lang="ru-RU" baseline="0" dirty="0" smtClean="0"/>
                        <a:t>-строительные работы: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Сроки реализации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Ответственный исполнитель</a:t>
                      </a:r>
                      <a:endParaRPr lang="ru-RU" dirty="0"/>
                    </a:p>
                  </a:txBody>
                  <a:tcPr/>
                </a:tc>
              </a:tr>
              <a:tr h="1901871">
                <a:tc>
                  <a:txBody>
                    <a:bodyPr/>
                    <a:lstStyle/>
                    <a:p>
                      <a:r>
                        <a:rPr lang="ru-RU" dirty="0" smtClean="0"/>
                        <a:t>Разметка пешеходного перехода;</a:t>
                      </a:r>
                    </a:p>
                    <a:p>
                      <a:r>
                        <a:rPr lang="ru-RU" dirty="0" smtClean="0"/>
                        <a:t>Планирование грунта;</a:t>
                      </a:r>
                    </a:p>
                    <a:p>
                      <a:r>
                        <a:rPr lang="ru-RU" dirty="0" smtClean="0"/>
                        <a:t>Устройство песчаной</a:t>
                      </a:r>
                      <a:r>
                        <a:rPr lang="ru-RU" baseline="0" dirty="0" smtClean="0"/>
                        <a:t> подушки;</a:t>
                      </a:r>
                    </a:p>
                    <a:p>
                      <a:r>
                        <a:rPr lang="ru-RU" baseline="0" dirty="0" smtClean="0"/>
                        <a:t>Устройство  </a:t>
                      </a:r>
                      <a:r>
                        <a:rPr lang="ru-RU" baseline="0" dirty="0" smtClean="0"/>
                        <a:t>асфальтобетонного покрытия.</a:t>
                      </a:r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Использование </a:t>
                      </a:r>
                      <a:r>
                        <a:rPr lang="ru-RU" dirty="0" smtClean="0"/>
                        <a:t>административного</a:t>
                      </a:r>
                      <a:r>
                        <a:rPr lang="ru-RU" baseline="0" dirty="0" smtClean="0"/>
                        <a:t> ресурса для воплощения проекта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30.04.2020</a:t>
                      </a:r>
                    </a:p>
                    <a:p>
                      <a:r>
                        <a:rPr lang="ru-RU" dirty="0" smtClean="0"/>
                        <a:t>15.05.2020</a:t>
                      </a:r>
                    </a:p>
                    <a:p>
                      <a:r>
                        <a:rPr lang="ru-RU" dirty="0" smtClean="0"/>
                        <a:t>30.05.2020</a:t>
                      </a:r>
                    </a:p>
                    <a:p>
                      <a:r>
                        <a:rPr lang="ru-RU" dirty="0" smtClean="0"/>
                        <a:t>30.06.2020</a:t>
                      </a:r>
                    </a:p>
                    <a:p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Танатаров</a:t>
                      </a:r>
                      <a:r>
                        <a:rPr lang="ru-RU" dirty="0" smtClean="0"/>
                        <a:t> Н.А. -председатель ТОС «</a:t>
                      </a:r>
                      <a:r>
                        <a:rPr lang="ru-RU" dirty="0" err="1" smtClean="0"/>
                        <a:t>Красносельский</a:t>
                      </a:r>
                      <a:r>
                        <a:rPr lang="ru-RU" dirty="0" smtClean="0"/>
                        <a:t>»</a:t>
                      </a:r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Королев В.Г. – глава </a:t>
                      </a:r>
                      <a:r>
                        <a:rPr lang="ru-RU" dirty="0" err="1" smtClean="0"/>
                        <a:t>Красносельцевского</a:t>
                      </a:r>
                      <a:r>
                        <a:rPr lang="ru-RU" dirty="0" smtClean="0"/>
                        <a:t> сельского поселения.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194" name="Picture 2" descr="C:\Users\Нургалиев\Desktop\тан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037896"/>
            <a:ext cx="2019984" cy="3836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ургалиев\Desktop\коро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08" y="3037896"/>
            <a:ext cx="2865078" cy="382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590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	</a:t>
            </a:r>
            <a:r>
              <a:rPr lang="ru-RU" sz="2400" b="1" dirty="0" smtClean="0">
                <a:solidFill>
                  <a:srgbClr val="00B050"/>
                </a:solidFill>
              </a:rPr>
              <a:t>Население </a:t>
            </a:r>
            <a:r>
              <a:rPr lang="ru-RU" sz="2400" b="1" dirty="0">
                <a:solidFill>
                  <a:srgbClr val="00B050"/>
                </a:solidFill>
              </a:rPr>
              <a:t>информируется о проекте на сходе села, проводится согласование особенностей проекта, непосредственно трудовое участие организуется в виде субботников.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0B050"/>
                </a:solidFill>
              </a:rPr>
              <a:t>	Негативного воздействия на окружающую</a:t>
            </a: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sz="2400" b="1" dirty="0">
                <a:solidFill>
                  <a:srgbClr val="00B050"/>
                </a:solidFill>
              </a:rPr>
              <a:t>среду не предполагается.</a:t>
            </a:r>
            <a:endParaRPr lang="ru-RU" b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2530" name="Picture 2" descr="C:\Users\Нургалиев\Desktop\схо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6" y="2420888"/>
            <a:ext cx="912185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6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5352" y="33441"/>
            <a:ext cx="9144000" cy="1143000"/>
          </a:xfrm>
        </p:spPr>
        <p:txBody>
          <a:bodyPr>
            <a:normAutofit/>
          </a:bodyPr>
          <a:lstStyle/>
          <a:p>
            <a:r>
              <a:rPr lang="ru-RU" sz="4400" dirty="0" smtClean="0"/>
              <a:t>Ожидаемые результаты проекта: </a:t>
            </a:r>
            <a:endParaRPr lang="ru-RU" sz="4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338437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7030A0"/>
                </a:solidFill>
              </a:rPr>
              <a:t>Завершенный транспортно-пешеходный переход в единой схеме дорог и </a:t>
            </a:r>
            <a:r>
              <a:rPr lang="ru-RU" dirty="0" smtClean="0">
                <a:solidFill>
                  <a:srgbClr val="7030A0"/>
                </a:solidFill>
              </a:rPr>
              <a:t>пешеходных  </a:t>
            </a:r>
            <a:r>
              <a:rPr lang="ru-RU" dirty="0" smtClean="0">
                <a:solidFill>
                  <a:srgbClr val="7030A0"/>
                </a:solidFill>
              </a:rPr>
              <a:t>переходов.</a:t>
            </a:r>
          </a:p>
          <a:p>
            <a:pPr marL="0" indent="0">
              <a:buNone/>
            </a:pPr>
            <a:r>
              <a:rPr lang="ru-RU" b="1" u="sng" dirty="0" smtClean="0">
                <a:solidFill>
                  <a:srgbClr val="7030A0"/>
                </a:solidFill>
              </a:rPr>
              <a:t>Результат</a:t>
            </a:r>
            <a:r>
              <a:rPr lang="ru-RU" dirty="0" smtClean="0">
                <a:solidFill>
                  <a:srgbClr val="7030A0"/>
                </a:solidFill>
              </a:rPr>
              <a:t>: </a:t>
            </a:r>
            <a:r>
              <a:rPr lang="ru-RU" b="1" dirty="0" smtClean="0">
                <a:solidFill>
                  <a:srgbClr val="7030A0"/>
                </a:solidFill>
              </a:rPr>
              <a:t>Строительство  </a:t>
            </a:r>
            <a:r>
              <a:rPr lang="ru-RU" b="1" dirty="0" smtClean="0">
                <a:solidFill>
                  <a:srgbClr val="7030A0"/>
                </a:solidFill>
              </a:rPr>
              <a:t>пешеходного </a:t>
            </a:r>
            <a:r>
              <a:rPr lang="ru-RU" b="1" dirty="0" smtClean="0">
                <a:solidFill>
                  <a:srgbClr val="7030A0"/>
                </a:solidFill>
              </a:rPr>
              <a:t>перехода  </a:t>
            </a:r>
            <a:r>
              <a:rPr lang="ru-RU" b="1" dirty="0" smtClean="0">
                <a:solidFill>
                  <a:srgbClr val="7030A0"/>
                </a:solidFill>
              </a:rPr>
              <a:t>площадью 540 </a:t>
            </a:r>
            <a:r>
              <a:rPr lang="ru-RU" b="1" dirty="0" err="1" smtClean="0">
                <a:solidFill>
                  <a:srgbClr val="7030A0"/>
                </a:solidFill>
              </a:rPr>
              <a:t>кв.м</a:t>
            </a:r>
            <a:r>
              <a:rPr lang="ru-RU" b="1" dirty="0" smtClean="0">
                <a:solidFill>
                  <a:srgbClr val="7030A0"/>
                </a:solidFill>
              </a:rPr>
              <a:t>. </a:t>
            </a:r>
            <a:r>
              <a:rPr lang="ru-RU" b="1" dirty="0" smtClean="0">
                <a:solidFill>
                  <a:srgbClr val="7030A0"/>
                </a:solidFill>
              </a:rPr>
              <a:t>с твердым  покрытием.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38610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</a:rPr>
              <a:t>Обустройство перехода является этапом поступательного развития дорожно- транспортной инфраструктуры села.</a:t>
            </a:r>
          </a:p>
        </p:txBody>
      </p:sp>
    </p:spTree>
    <p:extLst>
      <p:ext uri="{BB962C8B-B14F-4D97-AF65-F5344CB8AC3E}">
        <p14:creationId xmlns:p14="http://schemas.microsoft.com/office/powerpoint/2010/main" val="13343211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12776" y="2276872"/>
            <a:ext cx="864096" cy="10515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7668344" cy="7419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</a:rPr>
              <a:t>Начало строительства пешеходной дорожки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0242" name="Picture 2" descr="C:\Users\Нургалиев\Desktop\Пешеходка\IMG-20200701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601870"/>
            <a:ext cx="4680520" cy="624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3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Нургалиев\Desktop\Пешеходка\IMG-20200701-WA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"/>
            <a:ext cx="5140164" cy="685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89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Нургалиев\Desktop\Пешеходка\IMG-20200701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716" y="0"/>
            <a:ext cx="5153173" cy="6870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3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Нургалиев\Desktop\Пешеходка\IMG-20200701-WA0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151108" cy="686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09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Нургалиев\Desktop\Пешеходка\IMG-20200701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35" y="-16222"/>
            <a:ext cx="5155666" cy="68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40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Нургалиев\Desktop\Пешеходка\IMG-20200701-WA0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3057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43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980728" y="764704"/>
            <a:ext cx="802432" cy="8689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Врачебная амбулатория находится на крайней </a:t>
            </a:r>
            <a:r>
              <a:rPr lang="ru-RU" dirty="0" smtClean="0"/>
              <a:t>улице Тракторозаводская</a:t>
            </a:r>
            <a:endParaRPr lang="ru-RU" dirty="0"/>
          </a:p>
        </p:txBody>
      </p:sp>
      <p:pic>
        <p:nvPicPr>
          <p:cNvPr id="3074" name="Picture 2" descr="C:\Users\Нургалиев\Desktop\Пешеходка\IMG_20200716_0936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85707"/>
            <a:ext cx="7691746" cy="5768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48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Нургалиев\Desktop\Пешеходка\IMG-20200701-WA0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164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0267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Нургалиев\Desktop\Пешеходка\IMG-20200701-WA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773" y="0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0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Нургалиев\Desktop\Пешеходка\IMG-20200701-WA00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5184576" cy="691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6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Нургалиев\Desktop\Пешеходка\IMG-20200701-WA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166973" cy="688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3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Нургалиев\Desktop\Пешеходка\IMG-20200701-WA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6525"/>
            <a:ext cx="5138605" cy="685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8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Нургалиев\Desktop\Пешеходка\WhatsApp Image 2020-07-16 at 07.53.16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432" y="-1144"/>
            <a:ext cx="5144358" cy="685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6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Нургалиев\Desktop\Пешеходка\WhatsApp Image 2020-07-16 at 07.53.17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389" y="1"/>
            <a:ext cx="5143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13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Нургалиев\Desktop\Пешеходка\IMG-20200717-WA0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401" y="17240"/>
            <a:ext cx="5130570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Нургалиев\Desktop\Пешеходка\IMG-20200717-WA0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82040" cy="690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58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Нургалиев\Desktop\Пешеходка\WhatsApp Image 2020-07-16 at 07.53.18 (2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5169390" cy="689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08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Нургалиев\Desktop\Пешеходка\IMG_20200716_0925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48" y="0"/>
            <a:ext cx="9186848" cy="68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7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Нургалиев\Desktop\Пешеходка\WhatsApp Image 2020-07-16 at 07.53.2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65279"/>
            <a:ext cx="5192461" cy="692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12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Нургалиев\Desktop\Пешеходка\IMG-20200717-WA0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36462"/>
            <a:ext cx="5170847" cy="689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62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/>
          <a:lstStyle/>
          <a:p>
            <a:r>
              <a:rPr lang="ru-RU" sz="4400" b="1" dirty="0" smtClean="0"/>
              <a:t>Дальнейшее </a:t>
            </a:r>
            <a:r>
              <a:rPr lang="ru-RU" sz="4400" b="1" dirty="0" smtClean="0"/>
              <a:t>развитие проекта: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400600"/>
          </a:xfrm>
        </p:spPr>
        <p:txBody>
          <a:bodyPr/>
          <a:lstStyle/>
          <a:p>
            <a:pPr>
              <a:buFontTx/>
              <a:buChar char="-"/>
            </a:pPr>
            <a:r>
              <a:rPr lang="ru-RU" dirty="0" smtClean="0"/>
              <a:t>Организация освещения;</a:t>
            </a:r>
          </a:p>
          <a:p>
            <a:pPr>
              <a:buFontTx/>
              <a:buChar char="-"/>
            </a:pPr>
            <a:r>
              <a:rPr lang="ru-RU" dirty="0" smtClean="0"/>
              <a:t>Устройство газона;</a:t>
            </a:r>
          </a:p>
          <a:p>
            <a:pPr>
              <a:buFontTx/>
              <a:buChar char="-"/>
            </a:pPr>
            <a:r>
              <a:rPr lang="ru-RU" dirty="0" smtClean="0"/>
              <a:t>Озеленение;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-  Оснащение видеонаблюдением</a:t>
            </a:r>
            <a:endParaRPr lang="ru-RU" dirty="0"/>
          </a:p>
        </p:txBody>
      </p:sp>
      <p:pic>
        <p:nvPicPr>
          <p:cNvPr id="31746" name="Picture 2" descr="C:\Users\Нургалиев\Desktop\осве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586" y="764704"/>
            <a:ext cx="2974684" cy="19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Нургалиев\Desktop\озелен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1780"/>
            <a:ext cx="5887632" cy="345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Нургалиев\Desktop\ви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448401"/>
            <a:ext cx="3409600" cy="34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39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864096"/>
          </a:xfrm>
        </p:spPr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/>
                </a:solidFill>
              </a:rPr>
              <a:t>После успешного </a:t>
            </a:r>
            <a:r>
              <a:rPr lang="ru-RU" dirty="0" smtClean="0">
                <a:solidFill>
                  <a:schemeClr val="tx2"/>
                </a:solidFill>
              </a:rPr>
              <a:t>обустройства </a:t>
            </a:r>
            <a:r>
              <a:rPr lang="ru-RU" dirty="0">
                <a:solidFill>
                  <a:schemeClr val="tx2"/>
                </a:solidFill>
              </a:rPr>
              <a:t>пешеходной дорожки,  значимого участка для перехода жителей села к врачебной амбулатории, и жителей </a:t>
            </a:r>
            <a:r>
              <a:rPr lang="ru-RU" dirty="0" smtClean="0">
                <a:solidFill>
                  <a:schemeClr val="tx2"/>
                </a:solidFill>
              </a:rPr>
              <a:t>улиц  Тракторозаводская и </a:t>
            </a:r>
            <a:r>
              <a:rPr lang="ru-RU" dirty="0">
                <a:solidFill>
                  <a:schemeClr val="tx2"/>
                </a:solidFill>
              </a:rPr>
              <a:t>Волгоградская к </a:t>
            </a:r>
            <a:r>
              <a:rPr lang="ru-RU" dirty="0" smtClean="0">
                <a:solidFill>
                  <a:schemeClr val="tx2"/>
                </a:solidFill>
              </a:rPr>
              <a:t>социально - </a:t>
            </a:r>
            <a:r>
              <a:rPr lang="ru-RU" dirty="0">
                <a:solidFill>
                  <a:schemeClr val="tx2"/>
                </a:solidFill>
              </a:rPr>
              <a:t>значимым объектам, расположенным  в центральной части </a:t>
            </a:r>
            <a:r>
              <a:rPr lang="ru-RU" dirty="0" smtClean="0">
                <a:solidFill>
                  <a:schemeClr val="tx2"/>
                </a:solidFill>
              </a:rPr>
              <a:t>села, </a:t>
            </a:r>
            <a:r>
              <a:rPr lang="ru-RU" b="1" dirty="0" smtClean="0">
                <a:solidFill>
                  <a:schemeClr val="tx2"/>
                </a:solidFill>
              </a:rPr>
              <a:t>повысился  уровень </a:t>
            </a:r>
            <a:r>
              <a:rPr lang="ru-RU" b="1" dirty="0">
                <a:solidFill>
                  <a:schemeClr val="tx2"/>
                </a:solidFill>
              </a:rPr>
              <a:t>дорожно- транспортной инфраструктуры </a:t>
            </a:r>
            <a:r>
              <a:rPr lang="ru-RU" b="1" dirty="0" smtClean="0">
                <a:solidFill>
                  <a:schemeClr val="tx2"/>
                </a:solidFill>
              </a:rPr>
              <a:t>села</a:t>
            </a:r>
            <a:r>
              <a:rPr lang="ru-RU" dirty="0" smtClean="0">
                <a:solidFill>
                  <a:schemeClr val="tx2"/>
                </a:solidFill>
              </a:rPr>
              <a:t>, </a:t>
            </a:r>
            <a:r>
              <a:rPr lang="ru-RU" dirty="0" smtClean="0">
                <a:solidFill>
                  <a:schemeClr val="tx2"/>
                </a:solidFill>
              </a:rPr>
              <a:t> что </a:t>
            </a:r>
            <a:r>
              <a:rPr lang="ru-RU" dirty="0" smtClean="0">
                <a:solidFill>
                  <a:schemeClr val="tx2"/>
                </a:solidFill>
              </a:rPr>
              <a:t>в свою очередь облегчает и делает более удобным передвижение жителей села вне зависимости от погоды и времени года.</a:t>
            </a:r>
            <a:endParaRPr lang="ru-RU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9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Нургалиев\Desktop\kartinka-spasibo-za-vnimanie-dlya-prezentacii-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5294"/>
            <a:ext cx="9144000" cy="535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7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любимый красноселец Петрунин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33794" name="Picture 2" descr="C:\Users\Нургалиев\Desktop\Пешеходка\IMG_20200716_0931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7" y="0"/>
            <a:ext cx="9157526" cy="6891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8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3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Нургалиев\Desktop\Пешеходка\IMG_20200716_0932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486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8760" y="692696"/>
            <a:ext cx="514400" cy="8689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Маршрут жителей восьми улиц на пути движения во врачебную амбулаторию</a:t>
            </a:r>
            <a:endParaRPr lang="ru-RU" dirty="0"/>
          </a:p>
        </p:txBody>
      </p:sp>
      <p:pic>
        <p:nvPicPr>
          <p:cNvPr id="1026" name="Picture 2" descr="C:\Users\Nurgaliev\Favorites\Desktop\Пешеходка\IMG_20200716_0935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36244"/>
            <a:ext cx="7344816" cy="519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3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84784" y="836712"/>
            <a:ext cx="874440" cy="5809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и жителей двух улиц, идущих в школу, </a:t>
            </a:r>
          </a:p>
        </p:txBody>
      </p:sp>
      <p:pic>
        <p:nvPicPr>
          <p:cNvPr id="2050" name="Picture 2" descr="C:\Users\Nurgaliev\Favorites\Desktop\Пешеходка\IMG_20200716_0919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57393"/>
            <a:ext cx="8424936" cy="631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91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8760" y="620688"/>
            <a:ext cx="1594520" cy="86895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95739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детский сад</a:t>
            </a:r>
            <a:r>
              <a:rPr lang="ru-RU" dirty="0" smtClean="0"/>
              <a:t>,</a:t>
            </a:r>
            <a:endParaRPr lang="ru-RU" dirty="0"/>
          </a:p>
        </p:txBody>
      </p:sp>
      <p:pic>
        <p:nvPicPr>
          <p:cNvPr id="3075" name="Picture 3" descr="C:\Users\Nurgaliev\Favorites\Desktop\Пешеходка\IMG_20200716_092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65" y="1340768"/>
            <a:ext cx="9188265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2774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493</TotalTime>
  <Words>478</Words>
  <Application>Microsoft Office PowerPoint</Application>
  <PresentationFormat>Экран (4:3)</PresentationFormat>
  <Paragraphs>77</Paragraphs>
  <Slides>44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Администрация Красносельцевского сельского поселения совместно с ТОС «Красносельский"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Особенность этого маршрута в том, что часть переулка Центральный имеет грунтовое покрытие. </vt:lpstr>
      <vt:lpstr>Презентация PowerPoint</vt:lpstr>
      <vt:lpstr>Презентация PowerPoint</vt:lpstr>
      <vt:lpstr>Цели и задачи проекта:</vt:lpstr>
      <vt:lpstr>Мероприятия по реализации проекта:</vt:lpstr>
      <vt:lpstr>Презентация PowerPoint</vt:lpstr>
      <vt:lpstr>Презентация PowerPoint</vt:lpstr>
      <vt:lpstr>Презентация PowerPoint</vt:lpstr>
      <vt:lpstr>Ожидаемые результаты проекта: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Дальнейшее развитие проекта:</vt:lpstr>
      <vt:lpstr>Вывод: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Администрация Красносельцевского сельского поселения</dc:title>
  <dc:creator>Nurgaliev</dc:creator>
  <cp:lastModifiedBy>1</cp:lastModifiedBy>
  <cp:revision>46</cp:revision>
  <dcterms:created xsi:type="dcterms:W3CDTF">2020-07-16T04:29:09Z</dcterms:created>
  <dcterms:modified xsi:type="dcterms:W3CDTF">2020-09-18T12:37:05Z</dcterms:modified>
</cp:coreProperties>
</file>